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6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29/09/2014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58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47525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59632" y="1082576"/>
            <a:ext cx="1049337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rgbClr val="FF00FF"/>
                </a:solidFill>
                <a:latin typeface="Arial Narrow" panose="020B0606020202030204" pitchFamily="34" charset="0"/>
              </a:rPr>
              <a:t>H-II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9752" y="1082576"/>
            <a:ext cx="1049338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>
                <a:solidFill>
                  <a:srgbClr val="008000"/>
                </a:solidFill>
                <a:latin typeface="Arial Narrow" panose="020B0606020202030204" pitchFamily="34" charset="0"/>
              </a:rPr>
              <a:t>B-stars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9872" y="1082576"/>
            <a:ext cx="1049337" cy="33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err="1">
                <a:solidFill>
                  <a:srgbClr val="FF9900"/>
                </a:solidFill>
                <a:latin typeface="Arial Narrow" panose="020B0606020202030204" pitchFamily="34" charset="0"/>
              </a:rPr>
              <a:t>PlanNeb</a:t>
            </a:r>
            <a:endParaRPr lang="fr-FR" sz="2000" dirty="0">
              <a:solidFill>
                <a:srgbClr val="FF990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403" y="1301775"/>
            <a:ext cx="1228725" cy="327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dirty="0" err="1">
                <a:solidFill>
                  <a:srgbClr val="3333CC"/>
                </a:solidFill>
                <a:latin typeface="Arial Narrow" panose="020B0606020202030204" pitchFamily="34" charset="0"/>
              </a:rPr>
              <a:t>Cepheids</a:t>
            </a:r>
            <a:endParaRPr lang="fr-FR" sz="2000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9388" y="5716588"/>
            <a:ext cx="88566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rgbClr val="C00000"/>
                </a:solidFill>
                <a:latin typeface="Arial" charset="0"/>
              </a:rPr>
              <a:t>An odd-even effect should be seen in the gradients;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 smtClean="0">
                <a:solidFill>
                  <a:srgbClr val="C00000"/>
                </a:solidFill>
                <a:latin typeface="Arial" charset="0"/>
              </a:rPr>
              <a:t>But it does not seem to </a:t>
            </a:r>
            <a:r>
              <a:rPr lang="en-US" altLang="fr-FR" sz="2000" b="1" smtClean="0">
                <a:solidFill>
                  <a:srgbClr val="C00000"/>
                </a:solidFill>
                <a:latin typeface="Arial" charset="0"/>
              </a:rPr>
              <a:t>be there….</a:t>
            </a:r>
            <a:endParaRPr lang="el-GR" altLang="fr-FR" sz="20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over_wwc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21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635375" y="2636838"/>
            <a:ext cx="26654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rgbClr val="800080"/>
                </a:solidFill>
              </a:rPr>
              <a:t>Woosley-Weaver 1995</a:t>
            </a:r>
          </a:p>
          <a:p>
            <a:pPr algn="ctr" eaLnBrk="1" hangingPunct="1"/>
            <a:r>
              <a:rPr lang="en-US" altLang="fr-FR" sz="1800" b="1">
                <a:solidFill>
                  <a:srgbClr val="800080"/>
                </a:solidFill>
              </a:rPr>
              <a:t>12 – 40 M</a:t>
            </a:r>
            <a:r>
              <a:rPr lang="en-US" altLang="fr-FR" sz="1800" b="1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ʘ stars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706813" y="5229225"/>
            <a:ext cx="24495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sz="1800" b="1">
                <a:solidFill>
                  <a:srgbClr val="800080"/>
                </a:solidFill>
              </a:rPr>
              <a:t>Chieffi – Limongi  2004</a:t>
            </a:r>
          </a:p>
          <a:p>
            <a:pPr algn="ctr" eaLnBrk="1" hangingPunct="1"/>
            <a:r>
              <a:rPr lang="en-US" altLang="fr-FR" sz="1800" b="1">
                <a:solidFill>
                  <a:srgbClr val="800080"/>
                </a:solidFill>
              </a:rPr>
              <a:t>13 – 35 M</a:t>
            </a:r>
            <a:r>
              <a:rPr lang="en-US" altLang="fr-FR" sz="1800" b="1">
                <a:solidFill>
                  <a:srgbClr val="800080"/>
                </a:solidFill>
                <a:ea typeface="Arial Unicode MS" pitchFamily="34" charset="-128"/>
                <a:cs typeface="Arial Unicode MS" pitchFamily="34" charset="-128"/>
              </a:rPr>
              <a:t>ʘ stars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71438" y="0"/>
            <a:ext cx="8964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sz="1600" b="1">
                <a:solidFill>
                  <a:srgbClr val="FF0000"/>
                </a:solidFill>
                <a:latin typeface="Arial Narrow" pitchFamily="34" charset="0"/>
              </a:rPr>
              <a:t>Yields of massive stars (overproduction factors w.r.t. solar, averaged over a normal IMF)</a:t>
            </a:r>
            <a:endParaRPr lang="en-GB" altLang="fr-FR" sz="1600" b="1">
              <a:solidFill>
                <a:srgbClr val="FF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" descr="KobNom_ChemEvo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30163"/>
            <a:ext cx="6994525" cy="67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11"/>
          <p:cNvSpPr>
            <a:spLocks noChangeArrowheads="1"/>
          </p:cNvSpPr>
          <p:nvPr/>
        </p:nvSpPr>
        <p:spPr bwMode="auto">
          <a:xfrm>
            <a:off x="107950" y="260350"/>
            <a:ext cx="18351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fr-FR" sz="1600" b="1" i="1">
                <a:solidFill>
                  <a:schemeClr val="accent2"/>
                </a:solidFill>
                <a:latin typeface="Arial Narrow" pitchFamily="34" charset="0"/>
              </a:rPr>
              <a:t>Kobayashi et al. 2006</a:t>
            </a:r>
          </a:p>
        </p:txBody>
      </p:sp>
      <p:sp>
        <p:nvSpPr>
          <p:cNvPr id="4" name="AutoShape 4"/>
          <p:cNvSpPr>
            <a:spLocks noChangeAspect="1" noChangeArrowheads="1"/>
          </p:cNvSpPr>
          <p:nvPr/>
        </p:nvSpPr>
        <p:spPr bwMode="auto">
          <a:xfrm>
            <a:off x="4529138" y="620713"/>
            <a:ext cx="474662" cy="474662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7451725" y="5632450"/>
            <a:ext cx="474663" cy="474663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2873375" y="5661025"/>
            <a:ext cx="474663" cy="474663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7" name="AutoShape 4"/>
          <p:cNvSpPr>
            <a:spLocks noChangeAspect="1" noChangeArrowheads="1"/>
          </p:cNvSpPr>
          <p:nvPr/>
        </p:nvSpPr>
        <p:spPr bwMode="auto">
          <a:xfrm>
            <a:off x="5897563" y="4365625"/>
            <a:ext cx="474662" cy="474663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8" name="AutoShape 4"/>
          <p:cNvSpPr>
            <a:spLocks noChangeAspect="1" noChangeArrowheads="1"/>
          </p:cNvSpPr>
          <p:nvPr/>
        </p:nvSpPr>
        <p:spPr bwMode="auto">
          <a:xfrm>
            <a:off x="3059113" y="4652963"/>
            <a:ext cx="474662" cy="474662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9" name="AutoShape 10"/>
          <p:cNvSpPr>
            <a:spLocks noChangeAspect="1" noChangeArrowheads="1"/>
          </p:cNvSpPr>
          <p:nvPr/>
        </p:nvSpPr>
        <p:spPr bwMode="auto">
          <a:xfrm>
            <a:off x="4500563" y="3789363"/>
            <a:ext cx="474662" cy="474662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fr-FR">
              <a:solidFill>
                <a:srgbClr val="000000"/>
              </a:solidFill>
            </a:endParaRPr>
          </a:p>
        </p:txBody>
      </p:sp>
      <p:sp>
        <p:nvSpPr>
          <p:cNvPr id="10" name="AutoShape 10"/>
          <p:cNvSpPr>
            <a:spLocks noChangeAspect="1" noChangeArrowheads="1"/>
          </p:cNvSpPr>
          <p:nvPr/>
        </p:nvSpPr>
        <p:spPr bwMode="auto">
          <a:xfrm>
            <a:off x="7769225" y="3746500"/>
            <a:ext cx="474663" cy="474663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GB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04248" y="738188"/>
            <a:ext cx="2304256" cy="51879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200000"/>
              </a:lnSpc>
              <a:defRPr/>
            </a:pPr>
            <a:r>
              <a:rPr lang="fr-FR" sz="2000" b="1" dirty="0">
                <a:solidFill>
                  <a:srgbClr val="C00000"/>
                </a:solidFill>
                <a:latin typeface="+mj-lt"/>
              </a:rPr>
              <a:t>The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yields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of</a:t>
            </a:r>
            <a:endParaRPr lang="fr-FR" sz="20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r>
              <a:rPr lang="fr-FR" sz="2000" b="1" dirty="0" err="1" smtClean="0">
                <a:solidFill>
                  <a:srgbClr val="C00000"/>
                </a:solidFill>
                <a:latin typeface="+mj-lt"/>
              </a:rPr>
              <a:t>Nomoto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et al. </a:t>
            </a:r>
            <a:r>
              <a:rPr lang="fr-FR" sz="2000" b="1" dirty="0">
                <a:solidFill>
                  <a:srgbClr val="C00000"/>
                </a:solidFill>
                <a:latin typeface="+mj-lt"/>
              </a:rPr>
              <a:t>2013</a:t>
            </a:r>
          </a:p>
          <a:p>
            <a:pPr algn="ctr">
              <a:lnSpc>
                <a:spcPct val="200000"/>
              </a:lnSpc>
              <a:defRPr/>
            </a:pPr>
            <a:r>
              <a:rPr lang="fr-FR" sz="2000" b="1" dirty="0">
                <a:solidFill>
                  <a:srgbClr val="C00000"/>
                </a:solidFill>
                <a:latin typeface="+mj-lt"/>
              </a:rPr>
              <a:t>have </a:t>
            </a:r>
            <a:endParaRPr lang="fr-FR" sz="2000" b="1" dirty="0" smtClean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r>
              <a:rPr lang="fr-FR" sz="2000" b="1" dirty="0" err="1" smtClean="0">
                <a:solidFill>
                  <a:srgbClr val="C00000"/>
                </a:solidFill>
                <a:latin typeface="+mj-lt"/>
              </a:rPr>
              <a:t>some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problems</a:t>
            </a:r>
            <a:endParaRPr lang="fr-FR" sz="20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r>
              <a:rPr lang="fr-FR" sz="2000" b="1" dirty="0">
                <a:solidFill>
                  <a:srgbClr val="C00000"/>
                </a:solidFill>
                <a:latin typeface="+mj-lt"/>
              </a:rPr>
              <a:t>in the </a:t>
            </a:r>
            <a:r>
              <a:rPr lang="fr-FR" sz="2000" b="1" dirty="0" err="1">
                <a:solidFill>
                  <a:srgbClr val="C00000"/>
                </a:solidFill>
                <a:latin typeface="+mj-lt"/>
              </a:rPr>
              <a:t>region</a:t>
            </a:r>
            <a:endParaRPr lang="fr-FR" sz="2000" b="1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200000"/>
              </a:lnSpc>
              <a:defRPr/>
            </a:pPr>
            <a:r>
              <a:rPr lang="fr-FR" sz="2400" b="1" dirty="0">
                <a:solidFill>
                  <a:srgbClr val="C00000"/>
                </a:solidFill>
                <a:latin typeface="+mj-lt"/>
              </a:rPr>
              <a:t>P to V</a:t>
            </a:r>
          </a:p>
        </p:txBody>
      </p:sp>
      <p:pic>
        <p:nvPicPr>
          <p:cNvPr id="48131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60648"/>
            <a:ext cx="6586760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3057525" y="1663700"/>
            <a:ext cx="1574800" cy="8397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71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spiral_12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7063" y="-3019425"/>
            <a:ext cx="12530138" cy="1210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>
            <a:spLocks noChangeAspect="1"/>
          </p:cNvSpPr>
          <p:nvPr/>
        </p:nvSpPr>
        <p:spPr>
          <a:xfrm>
            <a:off x="5510213" y="1712913"/>
            <a:ext cx="3376612" cy="3376612"/>
          </a:xfrm>
          <a:prstGeom prst="ellipse">
            <a:avLst/>
          </a:prstGeom>
          <a:noFill/>
          <a:ln w="7620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339725" y="884238"/>
            <a:ext cx="4629150" cy="1538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Stellar orbits change through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interactions  with </a:t>
            </a:r>
            <a:r>
              <a:rPr lang="en-US" sz="2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inhomogeneities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of  gravitational potential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(molecular clouds,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spiral arms, bar) </a:t>
            </a:r>
          </a:p>
        </p:txBody>
      </p:sp>
      <p:sp>
        <p:nvSpPr>
          <p:cNvPr id="19" name="Rectangle 18"/>
          <p:cNvSpPr/>
          <p:nvPr/>
        </p:nvSpPr>
        <p:spPr>
          <a:xfrm flipH="1">
            <a:off x="763588" y="4327525"/>
            <a:ext cx="3824287" cy="211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Resonant interactions at </a:t>
            </a:r>
            <a:r>
              <a:rPr lang="en-US" sz="2400" b="1" dirty="0" err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corotation</a:t>
            </a:r>
            <a:r>
              <a:rPr 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may induce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radial mixing of stars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far beyond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what is expected  from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simple </a:t>
            </a:r>
            <a:r>
              <a:rPr lang="en-US" sz="2000" b="1" dirty="0" err="1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epicyclic</a:t>
            </a:r>
            <a:r>
              <a:rPr lang="en-US" sz="2000" b="1" dirty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 motion</a:t>
            </a:r>
            <a:endParaRPr lang="fr-FR" sz="2000" b="1" dirty="0">
              <a:solidFill>
                <a:srgbClr val="FF99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ouée 1"/>
          <p:cNvSpPr/>
          <p:nvPr/>
        </p:nvSpPr>
        <p:spPr>
          <a:xfrm>
            <a:off x="5175250" y="1435100"/>
            <a:ext cx="4044950" cy="3911600"/>
          </a:xfrm>
          <a:prstGeom prst="donut">
            <a:avLst>
              <a:gd name="adj" fmla="val 14788"/>
            </a:avLst>
          </a:prstGeom>
          <a:solidFill>
            <a:srgbClr val="FFC000">
              <a:alpha val="5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RadMi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4068763"/>
            <a:ext cx="44037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5619750" y="6045200"/>
            <a:ext cx="24384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7030A0"/>
                </a:solidFill>
                <a:latin typeface="Arial Narrow" pitchFamily="34" charset="0"/>
              </a:rPr>
              <a:t>Sellwood and Binney 2002</a:t>
            </a:r>
            <a:endParaRPr lang="fr-FR" altLang="fr-FR" sz="1400" b="1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23556" name="Image 3" descr="Localdisk_Casa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3997325"/>
            <a:ext cx="4735513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ZoneTexte 12"/>
          <p:cNvSpPr txBox="1">
            <a:spLocks noChangeArrowheads="1"/>
          </p:cNvSpPr>
          <p:nvPr/>
        </p:nvSpPr>
        <p:spPr bwMode="auto">
          <a:xfrm>
            <a:off x="973138" y="5961063"/>
            <a:ext cx="21955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 b="1">
                <a:solidFill>
                  <a:srgbClr val="3366FF"/>
                </a:solidFill>
                <a:latin typeface="Arial Narrow" pitchFamily="34" charset="0"/>
              </a:rPr>
              <a:t>Casagrande  et al. 2011</a:t>
            </a:r>
            <a:endParaRPr lang="fr-FR" altLang="fr-FR" sz="1400" b="1">
              <a:solidFill>
                <a:srgbClr val="3366FF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24" y="2708919"/>
            <a:ext cx="8853363" cy="1156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can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« 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naturally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 » </a:t>
            </a:r>
            <a:r>
              <a:rPr lang="fr-FR" b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explain</a:t>
            </a:r>
            <a:r>
              <a:rPr lang="fr-FR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i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b="1" i="1" dirty="0" err="1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assuming</a:t>
            </a:r>
            <a:r>
              <a:rPr lang="fr-FR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disk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metallicity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gradient) </a:t>
            </a:r>
          </a:p>
          <a:p>
            <a:pPr algn="ctr">
              <a:defRPr/>
            </a:pPr>
            <a:r>
              <a:rPr lang="fr-FR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dispersion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local </a:t>
            </a:r>
            <a:r>
              <a:rPr lang="fr-FR" b="1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age-metallicity</a:t>
            </a:r>
            <a:r>
              <a:rPr lang="fr-FR" b="1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relation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298104" y="423515"/>
            <a:ext cx="4002088" cy="773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FF0000"/>
                </a:solidFill>
                <a:latin typeface="Arial Narrow" pitchFamily="34" charset="0"/>
              </a:rPr>
              <a:t>EFFECT OF  TRANSIENT SPIRALS</a:t>
            </a:r>
          </a:p>
          <a:p>
            <a:pPr algn="ctr">
              <a:defRPr/>
            </a:pPr>
            <a:r>
              <a:rPr lang="fr-FR" b="1" dirty="0">
                <a:solidFill>
                  <a:srgbClr val="C00000"/>
                </a:solidFill>
                <a:latin typeface="Arial Narrow" pitchFamily="34" charset="0"/>
              </a:rPr>
              <a:t>(</a:t>
            </a:r>
            <a:r>
              <a:rPr lang="fr-FR" b="1" dirty="0" err="1">
                <a:solidFill>
                  <a:srgbClr val="C00000"/>
                </a:solidFill>
                <a:latin typeface="Arial Narrow" pitchFamily="34" charset="0"/>
              </a:rPr>
              <a:t>Sellwood</a:t>
            </a:r>
            <a:r>
              <a:rPr lang="fr-FR" b="1" dirty="0">
                <a:solidFill>
                  <a:srgbClr val="C00000"/>
                </a:solidFill>
                <a:latin typeface="Arial Narrow" pitchFamily="34" charset="0"/>
              </a:rPr>
              <a:t> and </a:t>
            </a:r>
            <a:r>
              <a:rPr lang="fr-FR" b="1" dirty="0" err="1">
                <a:solidFill>
                  <a:srgbClr val="C00000"/>
                </a:solidFill>
                <a:latin typeface="Arial Narrow" pitchFamily="34" charset="0"/>
              </a:rPr>
              <a:t>Binney</a:t>
            </a:r>
            <a:r>
              <a:rPr lang="fr-FR" b="1" dirty="0">
                <a:solidFill>
                  <a:srgbClr val="C00000"/>
                </a:solidFill>
                <a:latin typeface="Arial Narrow" pitchFamily="34" charset="0"/>
              </a:rPr>
              <a:t> 2002)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1613" y="1036638"/>
            <a:ext cx="8762875" cy="16722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Stars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just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corotation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swap places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those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just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outside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it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algn="ctr">
              <a:defRPr/>
            </a:pPr>
            <a:r>
              <a:rPr lang="fr-FR" sz="2000" b="1" i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Radial migration (</a:t>
            </a:r>
            <a:r>
              <a:rPr lang="fr-FR" sz="2000" b="1" i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churning</a:t>
            </a:r>
            <a:r>
              <a:rPr lang="fr-FR" sz="2000" b="1" i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without</a:t>
            </a:r>
            <a:r>
              <a:rPr lang="fr-F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heating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radially</a:t>
            </a:r>
            <a:r>
              <a:rPr lang="fr-F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disk</a:t>
            </a:r>
            <a:endParaRPr lang="fr-FR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4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557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 2" descr="Schem_ChemEvol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"/>
            <a:ext cx="91440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0" y="4229100"/>
            <a:ext cx="3541713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  <a:latin typeface="Arial Narrow" pitchFamily="34" charset="0"/>
              </a:rPr>
              <a:t>Fraction of stars now present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  <a:latin typeface="Arial Narrow" pitchFamily="34" charset="0"/>
              </a:rPr>
              <a:t>In Solar neighborhood, but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>
                <a:solidFill>
                  <a:srgbClr val="0000FF"/>
                </a:solidFill>
                <a:latin typeface="Arial Narrow" pitchFamily="34" charset="0"/>
              </a:rPr>
              <a:t>born in other places of the disk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 i="1">
                <a:solidFill>
                  <a:srgbClr val="CC0099"/>
                </a:solidFill>
                <a:latin typeface="Arial Narrow" pitchFamily="34" charset="0"/>
              </a:rPr>
              <a:t>Only 50% born in situ !</a:t>
            </a:r>
            <a:endParaRPr lang="el-GR" altLang="fr-FR" sz="1800" b="1" i="1">
              <a:solidFill>
                <a:srgbClr val="CC0099"/>
              </a:solidFill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7525" y="333375"/>
            <a:ext cx="287338" cy="3240088"/>
          </a:xfrm>
          <a:prstGeom prst="rect">
            <a:avLst/>
          </a:prstGeom>
          <a:solidFill>
            <a:srgbClr val="BBE0E3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229" name="Rectangle 6"/>
          <p:cNvSpPr>
            <a:spLocks noChangeArrowheads="1"/>
          </p:cNvSpPr>
          <p:nvPr/>
        </p:nvSpPr>
        <p:spPr bwMode="auto">
          <a:xfrm>
            <a:off x="3344863" y="4276725"/>
            <a:ext cx="29860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This impacts the</a:t>
            </a:r>
          </a:p>
          <a:p>
            <a:pPr algn="ctr"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Age-</a:t>
            </a:r>
            <a:r>
              <a:rPr lang="en-US" b="1" dirty="0" err="1">
                <a:solidFill>
                  <a:srgbClr val="008000"/>
                </a:solidFill>
                <a:latin typeface="+mj-lt"/>
                <a:cs typeface="+mn-cs"/>
              </a:rPr>
              <a:t>metallicity</a:t>
            </a:r>
            <a:r>
              <a:rPr lang="en-US" b="1" dirty="0">
                <a:solidFill>
                  <a:srgbClr val="008000"/>
                </a:solidFill>
                <a:latin typeface="+mj-lt"/>
                <a:cs typeface="+mn-cs"/>
              </a:rPr>
              <a:t> relation</a:t>
            </a:r>
          </a:p>
          <a:p>
            <a:pPr algn="ctr">
              <a:defRPr/>
            </a:pPr>
            <a:r>
              <a:rPr lang="en-US" b="1" i="1" dirty="0">
                <a:solidFill>
                  <a:srgbClr val="CC0099"/>
                </a:solidFill>
                <a:latin typeface="+mj-lt"/>
                <a:cs typeface="+mn-cs"/>
              </a:rPr>
              <a:t>Making it  flatter and</a:t>
            </a:r>
          </a:p>
          <a:p>
            <a:pPr algn="ctr">
              <a:defRPr/>
            </a:pPr>
            <a:r>
              <a:rPr lang="en-US" b="1" i="1" dirty="0">
                <a:solidFill>
                  <a:srgbClr val="CC0099"/>
                </a:solidFill>
                <a:latin typeface="+mj-lt"/>
                <a:cs typeface="+mn-cs"/>
              </a:rPr>
              <a:t>more dispersed</a:t>
            </a: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157913" y="4252913"/>
            <a:ext cx="2986087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008000"/>
                </a:solidFill>
                <a:latin typeface="Arial Narrow" pitchFamily="34" charset="0"/>
              </a:rPr>
              <a:t>And the local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>
                <a:solidFill>
                  <a:srgbClr val="008000"/>
                </a:solidFill>
                <a:latin typeface="Arial Narrow" pitchFamily="34" charset="0"/>
              </a:rPr>
              <a:t>Metallicity distribution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i="1">
                <a:solidFill>
                  <a:srgbClr val="CC0099"/>
                </a:solidFill>
                <a:latin typeface="Arial Narrow" pitchFamily="34" charset="0"/>
              </a:rPr>
              <a:t>Making it  broader</a:t>
            </a:r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107950" y="-26988"/>
            <a:ext cx="88566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>
                <a:solidFill>
                  <a:srgbClr val="CC0099"/>
                </a:solidFill>
                <a:latin typeface="Arial" charset="0"/>
              </a:rPr>
              <a:t>Impact of radial migration on local disk  (</a:t>
            </a:r>
            <a:r>
              <a:rPr lang="en-US" altLang="fr-FR" sz="1800" b="1" i="1">
                <a:solidFill>
                  <a:srgbClr val="CC0099"/>
                </a:solidFill>
                <a:latin typeface="Arial" charset="0"/>
              </a:rPr>
              <a:t>Roskar et al. 2008, N-body+SPH</a:t>
            </a:r>
            <a:r>
              <a:rPr lang="en-US" altLang="fr-FR" sz="1800" b="1">
                <a:solidFill>
                  <a:srgbClr val="CC0099"/>
                </a:solidFill>
                <a:latin typeface="Arial" charset="0"/>
              </a:rPr>
              <a:t>)</a:t>
            </a:r>
            <a:endParaRPr lang="el-GR" altLang="fr-FR" sz="1800" b="1">
              <a:solidFill>
                <a:srgbClr val="CC0099"/>
              </a:solidFill>
              <a:latin typeface="Arial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388" y="5716588"/>
            <a:ext cx="88566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C00000"/>
                </a:solidFill>
                <a:latin typeface="Arial" charset="0"/>
              </a:rPr>
              <a:t>What if the Sun has migrated from the inner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000" b="1" dirty="0">
                <a:solidFill>
                  <a:srgbClr val="C00000"/>
                </a:solidFill>
                <a:latin typeface="Arial" charset="0"/>
              </a:rPr>
              <a:t>(higher than local </a:t>
            </a:r>
            <a:r>
              <a:rPr lang="en-US" altLang="fr-FR" sz="2000" b="1" dirty="0" err="1">
                <a:solidFill>
                  <a:srgbClr val="C00000"/>
                </a:solidFill>
                <a:latin typeface="Arial" charset="0"/>
              </a:rPr>
              <a:t>metallicity</a:t>
            </a:r>
            <a:r>
              <a:rPr lang="en-US" altLang="fr-FR" sz="2000" b="1" dirty="0">
                <a:solidFill>
                  <a:srgbClr val="C00000"/>
                </a:solidFill>
                <a:latin typeface="Arial" charset="0"/>
              </a:rPr>
              <a:t>) MW disk ?</a:t>
            </a:r>
            <a:endParaRPr lang="el-GR" altLang="fr-FR" sz="20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94038" y="288925"/>
            <a:ext cx="3008312" cy="398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6099175" y="303213"/>
            <a:ext cx="3009900" cy="4894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3489325" y="3870325"/>
            <a:ext cx="2638425" cy="17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40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5103813" cy="407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957638"/>
            <a:ext cx="613092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0"/>
            <a:ext cx="3821112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38100" y="4164013"/>
            <a:ext cx="3109913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b="1">
                <a:solidFill>
                  <a:srgbClr val="C00000"/>
                </a:solidFill>
                <a:latin typeface="Arial Unicode MS" pitchFamily="34" charset="-128"/>
              </a:rPr>
              <a:t>The issue of the thick disk</a:t>
            </a:r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401638" y="3357563"/>
            <a:ext cx="3108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800" i="1">
                <a:solidFill>
                  <a:srgbClr val="0070C0"/>
                </a:solidFill>
                <a:latin typeface="Arial Unicode MS" pitchFamily="34" charset="-128"/>
              </a:rPr>
              <a:t>Data:</a:t>
            </a:r>
            <a:r>
              <a:rPr lang="en-US" altLang="fr-FR" sz="1800">
                <a:solidFill>
                  <a:srgbClr val="0070C0"/>
                </a:solidFill>
                <a:latin typeface="Arial Unicode MS" pitchFamily="34" charset="-128"/>
              </a:rPr>
              <a:t> Reddy et al. 2006</a:t>
            </a:r>
          </a:p>
        </p:txBody>
      </p:sp>
      <p:sp>
        <p:nvSpPr>
          <p:cNvPr id="11" name="Ellipse 10"/>
          <p:cNvSpPr/>
          <p:nvPr/>
        </p:nvSpPr>
        <p:spPr>
          <a:xfrm rot="-2400000">
            <a:off x="2312988" y="274638"/>
            <a:ext cx="639762" cy="1749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Ellipse 11"/>
          <p:cNvSpPr/>
          <p:nvPr/>
        </p:nvSpPr>
        <p:spPr>
          <a:xfrm rot="-2400000">
            <a:off x="7000875" y="1558925"/>
            <a:ext cx="1295400" cy="14430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12"/>
          <p:cNvSpPr/>
          <p:nvPr/>
        </p:nvSpPr>
        <p:spPr>
          <a:xfrm rot="1200000">
            <a:off x="5386388" y="4722813"/>
            <a:ext cx="2514600" cy="398462"/>
          </a:xfrm>
          <a:prstGeom prst="rect">
            <a:avLst/>
          </a:prstGeom>
          <a:solidFill>
            <a:srgbClr val="FF3300">
              <a:alpha val="16863"/>
            </a:srgbClr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226" name="Rectangle 9"/>
          <p:cNvSpPr>
            <a:spLocks noChangeArrowheads="1"/>
          </p:cNvSpPr>
          <p:nvPr/>
        </p:nvSpPr>
        <p:spPr bwMode="auto">
          <a:xfrm>
            <a:off x="-3175" y="4525963"/>
            <a:ext cx="3108325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FF0000"/>
                </a:solidFill>
                <a:latin typeface="Arial Narrow" pitchFamily="34" charset="0"/>
              </a:rPr>
              <a:t>Old </a:t>
            </a:r>
            <a:r>
              <a:rPr lang="en-US" altLang="fr-FR" sz="2400">
                <a:solidFill>
                  <a:srgbClr val="FF0000"/>
                </a:solidFill>
                <a:latin typeface="Arial Narrow" pitchFamily="34" charset="0"/>
              </a:rPr>
              <a:t>(&gt;9 Gyr) stars,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FF0000"/>
                </a:solidFill>
                <a:latin typeface="Arial Narrow" pitchFamily="34" charset="0"/>
              </a:rPr>
              <a:t>away from the plane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FF0000"/>
                </a:solidFill>
                <a:latin typeface="Arial Narrow" pitchFamily="34" charset="0"/>
              </a:rPr>
              <a:t>having </a:t>
            </a:r>
            <a:r>
              <a:rPr lang="en-US" altLang="fr-FR" sz="2400" b="1">
                <a:solidFill>
                  <a:srgbClr val="FF0000"/>
                </a:solidFill>
                <a:latin typeface="Arial Narrow" pitchFamily="34" charset="0"/>
              </a:rPr>
              <a:t>higher O/Fe ratio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FF0000"/>
                </a:solidFill>
                <a:latin typeface="Arial Narrow" pitchFamily="34" charset="0"/>
              </a:rPr>
              <a:t>than thin disk stars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FF0000"/>
                </a:solidFill>
                <a:latin typeface="Arial Narrow" pitchFamily="34" charset="0"/>
              </a:rPr>
              <a:t>of the same metallicity </a:t>
            </a:r>
          </a:p>
        </p:txBody>
      </p:sp>
      <p:sp>
        <p:nvSpPr>
          <p:cNvPr id="15" name="Ellipse 14"/>
          <p:cNvSpPr/>
          <p:nvPr/>
        </p:nvSpPr>
        <p:spPr>
          <a:xfrm rot="-2400000">
            <a:off x="3213100" y="1784350"/>
            <a:ext cx="881063" cy="1916113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Ellipse 15"/>
          <p:cNvSpPr/>
          <p:nvPr/>
        </p:nvSpPr>
        <p:spPr>
          <a:xfrm rot="-2400000" flipV="1">
            <a:off x="7669213" y="2795588"/>
            <a:ext cx="881062" cy="844550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 rot="-4200000">
            <a:off x="7272338" y="4486275"/>
            <a:ext cx="255587" cy="2011363"/>
          </a:xfrm>
          <a:prstGeom prst="ellipse">
            <a:avLst/>
          </a:prstGeom>
          <a:noFill/>
          <a:ln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652713" y="539750"/>
            <a:ext cx="884237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Thick</a:t>
            </a:r>
            <a:endParaRPr lang="fr-FR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065588" y="2476500"/>
            <a:ext cx="884237" cy="479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Thin</a:t>
            </a:r>
            <a:endParaRPr lang="fr-FR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1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14325"/>
            <a:ext cx="5270500" cy="654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527050" y="477838"/>
            <a:ext cx="32385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 i="1">
                <a:solidFill>
                  <a:srgbClr val="3333CC"/>
                </a:solidFill>
                <a:latin typeface="Arial Narrow" pitchFamily="34" charset="0"/>
              </a:rPr>
              <a:t>Assuming that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the thick disk is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the old disk (&gt;9 Gyr)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fr-FR" sz="2400" b="1">
              <a:solidFill>
                <a:srgbClr val="3333CC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we recover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C00000"/>
                </a:solidFill>
                <a:latin typeface="Arial Narrow" pitchFamily="34" charset="0"/>
              </a:rPr>
              <a:t>[a/Fe] vs Fe/H behaviour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 i="1">
                <a:solidFill>
                  <a:srgbClr val="3333CC"/>
                </a:solidFill>
                <a:latin typeface="Arial Narrow" pitchFamily="34" charset="0"/>
              </a:rPr>
              <a:t>and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C00000"/>
                </a:solidFill>
                <a:latin typeface="Arial Narrow" pitchFamily="34" charset="0"/>
              </a:rPr>
              <a:t>metallicity distributions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 i="1">
                <a:solidFill>
                  <a:srgbClr val="3333CC"/>
                </a:solidFill>
                <a:latin typeface="Arial Narrow" pitchFamily="34" charset="0"/>
              </a:rPr>
              <a:t>of both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the </a:t>
            </a:r>
            <a:r>
              <a:rPr lang="en-US" altLang="fr-FR" sz="2400" b="1">
                <a:solidFill>
                  <a:srgbClr val="008000"/>
                </a:solidFill>
                <a:latin typeface="Arial Narrow" pitchFamily="34" charset="0"/>
              </a:rPr>
              <a:t>thick </a:t>
            </a: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and </a:t>
            </a:r>
            <a:r>
              <a:rPr lang="en-US" altLang="fr-FR" sz="2400" b="1">
                <a:solidFill>
                  <a:srgbClr val="FF0000"/>
                </a:solidFill>
                <a:latin typeface="Arial Narrow" pitchFamily="34" charset="0"/>
              </a:rPr>
              <a:t>thin</a:t>
            </a: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 disks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84963" y="101600"/>
            <a:ext cx="2351087" cy="21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rgbClr val="3333CC"/>
                </a:solidFill>
                <a:latin typeface="Arial Narrow" panose="020B0606020202030204" pitchFamily="34" charset="0"/>
              </a:rPr>
              <a:t>Data</a:t>
            </a:r>
            <a:r>
              <a:rPr lang="fr-FR" b="1" dirty="0">
                <a:solidFill>
                  <a:srgbClr val="3333CC"/>
                </a:solidFill>
                <a:latin typeface="Arial Narrow" panose="020B0606020202030204" pitchFamily="34" charset="0"/>
              </a:rPr>
              <a:t>: </a:t>
            </a:r>
            <a:r>
              <a:rPr lang="fr-FR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Bensby</a:t>
            </a:r>
            <a:r>
              <a:rPr lang="fr-FR" b="1" dirty="0">
                <a:solidFill>
                  <a:srgbClr val="3333CC"/>
                </a:solidFill>
                <a:latin typeface="Arial Narrow" panose="020B0606020202030204" pitchFamily="34" charset="0"/>
              </a:rPr>
              <a:t> et al.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4089400" y="101600"/>
            <a:ext cx="2670175" cy="21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rgbClr val="3333CC"/>
                </a:solidFill>
                <a:latin typeface="Arial Narrow" panose="020B0606020202030204" pitchFamily="34" charset="0"/>
              </a:rPr>
              <a:t>Data</a:t>
            </a:r>
            <a:r>
              <a:rPr lang="fr-FR" dirty="0">
                <a:solidFill>
                  <a:srgbClr val="3333CC"/>
                </a:solidFill>
                <a:latin typeface="Arial Narrow" panose="020B0606020202030204" pitchFamily="34" charset="0"/>
              </a:rPr>
              <a:t>: </a:t>
            </a:r>
            <a:r>
              <a:rPr lang="fr-FR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Adibekyan</a:t>
            </a:r>
            <a:r>
              <a:rPr lang="fr-FR" b="1" dirty="0">
                <a:solidFill>
                  <a:srgbClr val="3333CC"/>
                </a:solidFill>
                <a:latin typeface="Arial Narrow" panose="020B0606020202030204" pitchFamily="34" charset="0"/>
              </a:rPr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16679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638"/>
            <a:ext cx="9144000" cy="563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Evolution of  </a:t>
            </a:r>
            <a:r>
              <a:rPr lang="fr-FR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thin</a:t>
            </a:r>
            <a:r>
              <a:rPr lang="fr-F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  (&lt;9 </a:t>
            </a:r>
            <a:r>
              <a:rPr lang="fr-FR" sz="20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Gyr</a:t>
            </a:r>
            <a:r>
              <a:rPr lang="fr-FR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 and </a:t>
            </a:r>
            <a:r>
              <a:rPr lang="fr-FR" sz="20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thick</a:t>
            </a:r>
            <a:r>
              <a:rPr lang="fr-FR" sz="2000" b="1" dirty="0">
                <a:solidFill>
                  <a:srgbClr val="008000"/>
                </a:solidFill>
                <a:latin typeface="Arial Narrow" panose="020B0606020202030204" pitchFamily="34" charset="0"/>
              </a:rPr>
              <a:t> (&gt;9 </a:t>
            </a:r>
            <a:r>
              <a:rPr lang="fr-FR" sz="2000" b="1" dirty="0" err="1">
                <a:solidFill>
                  <a:srgbClr val="008000"/>
                </a:solidFill>
                <a:latin typeface="Arial Narrow" panose="020B0606020202030204" pitchFamily="34" charset="0"/>
              </a:rPr>
              <a:t>Gyr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)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disks</a:t>
            </a:r>
            <a:endParaRPr lang="fr-FR" sz="20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algn="ctr">
              <a:defRPr/>
            </a:pP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with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yields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 NORMALISED to 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solar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 for AVERAGE   LOCAL (8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kpc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)  STAR  4.5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Gyr</a:t>
            </a:r>
            <a:r>
              <a:rPr lang="fr-FR" sz="2000" b="1" dirty="0">
                <a:solidFill>
                  <a:srgbClr val="3333CC"/>
                </a:solidFill>
                <a:latin typeface="Arial Narrow" panose="020B0606020202030204" pitchFamily="34" charset="0"/>
              </a:rPr>
              <a:t> </a:t>
            </a:r>
            <a:r>
              <a:rPr lang="fr-FR" sz="2000" b="1" dirty="0" err="1">
                <a:solidFill>
                  <a:srgbClr val="3333CC"/>
                </a:solidFill>
                <a:latin typeface="Arial Narrow" panose="020B0606020202030204" pitchFamily="34" charset="0"/>
              </a:rPr>
              <a:t>old</a:t>
            </a:r>
            <a:endParaRPr lang="fr-FR" sz="2000" b="1" dirty="0">
              <a:solidFill>
                <a:srgbClr val="3333CC"/>
              </a:solidFill>
              <a:latin typeface="Arial Narrow" panose="020B0606020202030204" pitchFamily="34" charset="0"/>
            </a:endParaRPr>
          </a:p>
        </p:txBody>
      </p:sp>
      <p:pic>
        <p:nvPicPr>
          <p:cNvPr id="57347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35038"/>
            <a:ext cx="453390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5038"/>
            <a:ext cx="4692650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54725" y="688975"/>
            <a:ext cx="2351088" cy="21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rgbClr val="3333CC"/>
                </a:solidFill>
                <a:latin typeface="Arial Narrow" panose="020B0606020202030204" pitchFamily="34" charset="0"/>
              </a:rPr>
              <a:t>Data</a:t>
            </a:r>
            <a:r>
              <a:rPr lang="fr-FR" dirty="0">
                <a:solidFill>
                  <a:srgbClr val="3333CC"/>
                </a:solidFill>
                <a:latin typeface="Arial Narrow" panose="020B0606020202030204" pitchFamily="34" charset="0"/>
              </a:rPr>
              <a:t>: </a:t>
            </a:r>
            <a:r>
              <a:rPr lang="fr-FR" dirty="0" err="1">
                <a:solidFill>
                  <a:srgbClr val="3333CC"/>
                </a:solidFill>
                <a:latin typeface="Arial Narrow" panose="020B0606020202030204" pitchFamily="34" charset="0"/>
              </a:rPr>
              <a:t>Bensby</a:t>
            </a:r>
            <a:r>
              <a:rPr lang="fr-FR" dirty="0">
                <a:solidFill>
                  <a:srgbClr val="3333CC"/>
                </a:solidFill>
                <a:latin typeface="Arial Narrow" panose="020B0606020202030204" pitchFamily="34" charset="0"/>
              </a:rPr>
              <a:t> et al. 2014</a:t>
            </a:r>
          </a:p>
        </p:txBody>
      </p:sp>
      <p:sp>
        <p:nvSpPr>
          <p:cNvPr id="6" name="Rectangle 5"/>
          <p:cNvSpPr/>
          <p:nvPr/>
        </p:nvSpPr>
        <p:spPr>
          <a:xfrm>
            <a:off x="1152525" y="671513"/>
            <a:ext cx="2668588" cy="2127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i="1" dirty="0">
                <a:solidFill>
                  <a:srgbClr val="3333CC"/>
                </a:solidFill>
                <a:latin typeface="Arial Narrow" panose="020B0606020202030204" pitchFamily="34" charset="0"/>
              </a:rPr>
              <a:t>Data</a:t>
            </a:r>
            <a:r>
              <a:rPr lang="fr-FR" dirty="0">
                <a:solidFill>
                  <a:srgbClr val="3333CC"/>
                </a:solidFill>
                <a:latin typeface="Arial Narrow" panose="020B0606020202030204" pitchFamily="34" charset="0"/>
              </a:rPr>
              <a:t>: </a:t>
            </a:r>
            <a:r>
              <a:rPr lang="fr-FR" dirty="0" err="1">
                <a:solidFill>
                  <a:srgbClr val="3333CC"/>
                </a:solidFill>
                <a:latin typeface="Arial Narrow" panose="020B0606020202030204" pitchFamily="34" charset="0"/>
              </a:rPr>
              <a:t>Adibekyan</a:t>
            </a:r>
            <a:r>
              <a:rPr lang="fr-FR" dirty="0">
                <a:solidFill>
                  <a:srgbClr val="3333CC"/>
                </a:solidFill>
                <a:latin typeface="Arial Narrow" panose="020B0606020202030204" pitchFamily="34" charset="0"/>
              </a:rPr>
              <a:t> et al. 2011</a:t>
            </a:r>
          </a:p>
        </p:txBody>
      </p:sp>
    </p:spTree>
    <p:extLst>
      <p:ext uri="{BB962C8B-B14F-4D97-AF65-F5344CB8AC3E}">
        <p14:creationId xmlns:p14="http://schemas.microsoft.com/office/powerpoint/2010/main" val="391403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un_allM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58775"/>
            <a:ext cx="8958262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4213" y="1196975"/>
            <a:ext cx="5586412" cy="4865688"/>
            <a:chOff x="431" y="690"/>
            <a:chExt cx="3519" cy="3065"/>
          </a:xfrm>
        </p:grpSpPr>
        <p:sp>
          <p:nvSpPr>
            <p:cNvPr id="30730" name="AutoShape 4"/>
            <p:cNvSpPr>
              <a:spLocks noChangeAspect="1" noChangeArrowheads="1"/>
            </p:cNvSpPr>
            <p:nvPr/>
          </p:nvSpPr>
          <p:spPr bwMode="auto">
            <a:xfrm>
              <a:off x="1610" y="690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1" name="AutoShape 5"/>
            <p:cNvSpPr>
              <a:spLocks noChangeAspect="1" noChangeArrowheads="1"/>
            </p:cNvSpPr>
            <p:nvPr/>
          </p:nvSpPr>
          <p:spPr bwMode="auto">
            <a:xfrm>
              <a:off x="431" y="3456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2" name="AutoShape 6"/>
            <p:cNvSpPr>
              <a:spLocks noChangeAspect="1" noChangeArrowheads="1"/>
            </p:cNvSpPr>
            <p:nvPr/>
          </p:nvSpPr>
          <p:spPr bwMode="auto">
            <a:xfrm>
              <a:off x="3606" y="2251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  <p:sp>
          <p:nvSpPr>
            <p:cNvPr id="30733" name="AutoShape 7"/>
            <p:cNvSpPr>
              <a:spLocks noChangeAspect="1" noChangeArrowheads="1"/>
            </p:cNvSpPr>
            <p:nvPr/>
          </p:nvSpPr>
          <p:spPr bwMode="auto">
            <a:xfrm>
              <a:off x="3651" y="3366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fr-FR" altLang="fr-FR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00113" y="2636838"/>
            <a:ext cx="5616575" cy="2058987"/>
            <a:chOff x="567" y="1661"/>
            <a:chExt cx="3538" cy="1297"/>
          </a:xfrm>
        </p:grpSpPr>
        <p:sp>
          <p:nvSpPr>
            <p:cNvPr id="30728" name="AutoShape 9"/>
            <p:cNvSpPr>
              <a:spLocks noChangeAspect="1" noChangeArrowheads="1"/>
            </p:cNvSpPr>
            <p:nvPr/>
          </p:nvSpPr>
          <p:spPr bwMode="auto">
            <a:xfrm>
              <a:off x="567" y="2659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fr-FR">
                <a:solidFill>
                  <a:srgbClr val="000000"/>
                </a:solidFill>
              </a:endParaRPr>
            </a:p>
          </p:txBody>
        </p:sp>
        <p:sp>
          <p:nvSpPr>
            <p:cNvPr id="30729" name="AutoShape 10"/>
            <p:cNvSpPr>
              <a:spLocks noChangeAspect="1" noChangeArrowheads="1"/>
            </p:cNvSpPr>
            <p:nvPr/>
          </p:nvSpPr>
          <p:spPr bwMode="auto">
            <a:xfrm>
              <a:off x="3806" y="1661"/>
              <a:ext cx="299" cy="299"/>
            </a:xfrm>
            <a:prstGeom prst="star24">
              <a:avLst>
                <a:gd name="adj" fmla="val 37500"/>
              </a:avLst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endParaRPr lang="en-GB" altLang="fr-FR">
                <a:solidFill>
                  <a:srgbClr val="000000"/>
                </a:solidFill>
              </a:endParaRPr>
            </a:p>
          </p:txBody>
        </p:sp>
      </p:grpSp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7308850" y="4797425"/>
            <a:ext cx="18351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 err="1">
                <a:solidFill>
                  <a:srgbClr val="0070C0"/>
                </a:solidFill>
                <a:latin typeface="Arial Narrow" pitchFamily="34" charset="0"/>
              </a:rPr>
              <a:t>Woosley</a:t>
            </a:r>
            <a:r>
              <a:rPr lang="en-US" altLang="fr-FR" sz="1600" b="1" i="1" dirty="0">
                <a:solidFill>
                  <a:srgbClr val="0070C0"/>
                </a:solidFill>
                <a:latin typeface="Arial Narrow" pitchFamily="34" charset="0"/>
              </a:rPr>
              <a:t>-Weaver 95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 err="1">
                <a:solidFill>
                  <a:srgbClr val="FF3399"/>
                </a:solidFill>
                <a:latin typeface="Arial Narrow" pitchFamily="34" charset="0"/>
              </a:rPr>
              <a:t>Chieffi-Limongi</a:t>
            </a:r>
            <a:r>
              <a:rPr lang="en-US" altLang="fr-FR" sz="1600" b="1" i="1" dirty="0">
                <a:solidFill>
                  <a:srgbClr val="FF3399"/>
                </a:solidFill>
                <a:latin typeface="Arial Narrow" pitchFamily="34" charset="0"/>
              </a:rPr>
              <a:t> 04</a:t>
            </a:r>
          </a:p>
          <a:p>
            <a:pPr algn="ctr" eaLnBrk="1" hangingPunct="1">
              <a:lnSpc>
                <a:spcPct val="80000"/>
              </a:lnSpc>
            </a:pPr>
            <a:endParaRPr lang="en-US" altLang="fr-FR" sz="1600" b="1" i="1" dirty="0">
              <a:solidFill>
                <a:srgbClr val="FF3399"/>
              </a:solidFill>
              <a:latin typeface="Arial Narrow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>
                <a:latin typeface="Arial Narrow" pitchFamily="34" charset="0"/>
              </a:rPr>
              <a:t>ALSO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>
                <a:latin typeface="Arial Narrow" pitchFamily="34" charset="0"/>
              </a:rPr>
              <a:t>Van den </a:t>
            </a:r>
            <a:r>
              <a:rPr lang="en-US" altLang="fr-FR" sz="1600" b="1" i="1" dirty="0" err="1">
                <a:latin typeface="Arial Narrow" pitchFamily="34" charset="0"/>
              </a:rPr>
              <a:t>Hoek</a:t>
            </a:r>
            <a:r>
              <a:rPr lang="en-US" altLang="fr-FR" sz="1600" b="1" i="1" dirty="0">
                <a:latin typeface="Arial Narrow" pitchFamily="34" charset="0"/>
              </a:rPr>
              <a:t> and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 err="1">
                <a:latin typeface="Arial Narrow" pitchFamily="34" charset="0"/>
              </a:rPr>
              <a:t>Groenewegen</a:t>
            </a:r>
            <a:r>
              <a:rPr lang="en-US" altLang="fr-FR" sz="1600" b="1" i="1" dirty="0">
                <a:latin typeface="Arial Narrow" pitchFamily="34" charset="0"/>
              </a:rPr>
              <a:t> 1997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>
                <a:latin typeface="Arial Narrow" pitchFamily="34" charset="0"/>
              </a:rPr>
              <a:t>for IMS and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>
                <a:latin typeface="Arial Narrow" pitchFamily="34" charset="0"/>
              </a:rPr>
              <a:t>Iwamoto et al 1997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fr-FR" sz="1600" b="1" i="1" dirty="0">
                <a:latin typeface="Arial Narrow" pitchFamily="34" charset="0"/>
              </a:rPr>
              <a:t>for </a:t>
            </a:r>
            <a:r>
              <a:rPr lang="en-US" altLang="fr-FR" sz="1600" b="1" i="1" dirty="0" err="1">
                <a:latin typeface="Arial Narrow" pitchFamily="34" charset="0"/>
              </a:rPr>
              <a:t>SNIa</a:t>
            </a:r>
            <a:endParaRPr lang="en-GB" altLang="fr-FR" sz="1600" b="1" i="1" dirty="0">
              <a:latin typeface="Arial Narrow" pitchFamily="34" charset="0"/>
            </a:endParaRPr>
          </a:p>
        </p:txBody>
      </p:sp>
      <p:sp>
        <p:nvSpPr>
          <p:cNvPr id="30726" name="Rectangle 12"/>
          <p:cNvSpPr>
            <a:spLocks noChangeArrowheads="1"/>
          </p:cNvSpPr>
          <p:nvPr/>
        </p:nvSpPr>
        <p:spPr bwMode="auto">
          <a:xfrm>
            <a:off x="71438" y="0"/>
            <a:ext cx="896461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fr-FR" b="1">
                <a:solidFill>
                  <a:srgbClr val="FF0000"/>
                </a:solidFill>
                <a:latin typeface="Arial Narrow" pitchFamily="34" charset="0"/>
              </a:rPr>
              <a:t>Chemical evolution from C to Zn : theory vs observations</a:t>
            </a:r>
            <a:endParaRPr lang="en-GB" altLang="fr-FR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13" name="AutoShape 4"/>
          <p:cNvSpPr>
            <a:spLocks noChangeAspect="1" noChangeArrowheads="1"/>
          </p:cNvSpPr>
          <p:nvPr/>
        </p:nvSpPr>
        <p:spPr bwMode="auto">
          <a:xfrm>
            <a:off x="2484438" y="4005263"/>
            <a:ext cx="474662" cy="474662"/>
          </a:xfrm>
          <a:prstGeom prst="star24">
            <a:avLst>
              <a:gd name="adj" fmla="val 37500"/>
            </a:avLst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19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52438"/>
            <a:ext cx="79724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527050" y="-15875"/>
            <a:ext cx="8107363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Estrangelo Edessa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Estrangelo Edessa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Estrangelo Edessa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Estrangelo Edessa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Estrangelo Edessa" pitchFamily="66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 b="1">
                <a:solidFill>
                  <a:srgbClr val="3333CC"/>
                </a:solidFill>
                <a:latin typeface="Arial Narrow" pitchFamily="34" charset="0"/>
              </a:rPr>
              <a:t>Abundance profiles in Cepheids</a:t>
            </a:r>
          </a:p>
        </p:txBody>
      </p:sp>
    </p:spTree>
    <p:extLst>
      <p:ext uri="{BB962C8B-B14F-4D97-AF65-F5344CB8AC3E}">
        <p14:creationId xmlns:p14="http://schemas.microsoft.com/office/powerpoint/2010/main" val="26793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401</Words>
  <Application>Microsoft Office PowerPoint</Application>
  <PresentationFormat>Affichage à l'écran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Nicolas PRANTZOS</dc:creator>
  <cp:lastModifiedBy>Nicolas PRANTZOS</cp:lastModifiedBy>
  <cp:revision>9</cp:revision>
  <dcterms:created xsi:type="dcterms:W3CDTF">2014-09-29T09:56:57Z</dcterms:created>
  <dcterms:modified xsi:type="dcterms:W3CDTF">2014-09-29T10:54:39Z</dcterms:modified>
</cp:coreProperties>
</file>